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5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DA71146-0994-4165-8289-8189D2349C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dissolve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5"/>
          <p:cNvSpPr/>
          <p:nvPr/>
        </p:nvSpPr>
        <p:spPr>
          <a:xfrm>
            <a:off x="1831975" y="2185988"/>
            <a:ext cx="5637213" cy="1006475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>
            <a:spAutoFit/>
          </a:bodyPr>
          <a:p>
            <a:pPr eaLnBrk="1" hangingPunct="1"/>
            <a:r>
              <a:rPr lang="en-US" altLang="en-US" sz="6000" dirty="0">
                <a:latin typeface="Comic Sans MS" panose="030F0702030302020204" pitchFamily="66" charset="0"/>
              </a:rPr>
              <a:t>44 - 4 + 4 = 44 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2051" name="Rectangle 7"/>
          <p:cNvSpPr/>
          <p:nvPr/>
        </p:nvSpPr>
        <p:spPr>
          <a:xfrm>
            <a:off x="1803400" y="4305300"/>
            <a:ext cx="5768975" cy="1006475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>
            <a:spAutoFit/>
          </a:bodyPr>
          <a:p>
            <a:pPr eaLnBrk="1" hangingPunct="1"/>
            <a:r>
              <a:rPr lang="en-US" altLang="en-US" sz="6000" dirty="0">
                <a:latin typeface="Comic Sans MS" panose="030F0702030302020204" pitchFamily="66" charset="0"/>
              </a:rPr>
              <a:t>44 x 4 ÷ 4 = 44 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2052" name="Text Box 11"/>
          <p:cNvSpPr txBox="1"/>
          <p:nvPr/>
        </p:nvSpPr>
        <p:spPr>
          <a:xfrm>
            <a:off x="3875088" y="3408363"/>
            <a:ext cx="1493837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4800" dirty="0">
                <a:latin typeface="Comic Sans MS" panose="030F0702030302020204" pitchFamily="66" charset="0"/>
              </a:rPr>
              <a:t>and </a:t>
            </a:r>
            <a:endParaRPr lang="en-US" altLang="en-US" sz="4800" dirty="0">
              <a:latin typeface="Comic Sans MS" panose="030F0702030302020204" pitchFamily="66" charset="0"/>
            </a:endParaRPr>
          </a:p>
        </p:txBody>
      </p:sp>
      <p:sp>
        <p:nvSpPr>
          <p:cNvPr id="2053" name="Rectangle 12"/>
          <p:cNvSpPr/>
          <p:nvPr/>
        </p:nvSpPr>
        <p:spPr>
          <a:xfrm>
            <a:off x="236538" y="919163"/>
            <a:ext cx="8942387" cy="1066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1" hangingPunct="1"/>
            <a:r>
              <a:rPr lang="en-US" altLang="en-US" sz="3200" dirty="0">
                <a:latin typeface="Comic Sans MS" panose="030F0702030302020204" pitchFamily="66" charset="0"/>
              </a:rPr>
              <a:t>Two examples of how 44 can be made using four 4’s are shown below.  </a:t>
            </a:r>
            <a:endParaRPr lang="en-US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2054" name="Rectangle 16"/>
          <p:cNvSpPr/>
          <p:nvPr/>
        </p:nvSpPr>
        <p:spPr>
          <a:xfrm>
            <a:off x="330200" y="5835650"/>
            <a:ext cx="8188325" cy="57943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1" hangingPunct="1"/>
            <a:r>
              <a:rPr lang="en-US" altLang="en-US" sz="3200" dirty="0">
                <a:latin typeface="Comic Sans MS" panose="030F0702030302020204" pitchFamily="66" charset="0"/>
              </a:rPr>
              <a:t>Find 2 ways of using five 5’s to make 55.</a:t>
            </a:r>
            <a:endParaRPr lang="en-US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2055" name="Text Box 17"/>
          <p:cNvSpPr txBox="1"/>
          <p:nvPr/>
        </p:nvSpPr>
        <p:spPr>
          <a:xfrm>
            <a:off x="2627313" y="230188"/>
            <a:ext cx="4022725" cy="64135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en-US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55 with Five 5’s</a:t>
            </a:r>
            <a:endParaRPr lang="en-US" altLang="en-US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6" name="Text Box 18"/>
          <p:cNvSpPr txBox="1"/>
          <p:nvPr/>
        </p:nvSpPr>
        <p:spPr>
          <a:xfrm>
            <a:off x="233363" y="0"/>
            <a:ext cx="871537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6000" dirty="0">
                <a:latin typeface="Arial" panose="020B0604020202020204" pitchFamily="34" charset="0"/>
              </a:rPr>
              <a:t>+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2057" name="Text Box 19"/>
          <p:cNvSpPr txBox="1"/>
          <p:nvPr/>
        </p:nvSpPr>
        <p:spPr>
          <a:xfrm>
            <a:off x="1025525" y="-57150"/>
            <a:ext cx="871538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6000" dirty="0">
                <a:latin typeface="Arial" panose="020B0604020202020204" pitchFamily="34" charset="0"/>
              </a:rPr>
              <a:t>-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2058" name="Text Box 20"/>
          <p:cNvSpPr txBox="1"/>
          <p:nvPr/>
        </p:nvSpPr>
        <p:spPr>
          <a:xfrm>
            <a:off x="7161213" y="42863"/>
            <a:ext cx="871537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4800" dirty="0">
                <a:latin typeface="Arial" panose="020B0604020202020204" pitchFamily="34" charset="0"/>
              </a:rPr>
              <a:t>x</a:t>
            </a:r>
            <a:endParaRPr lang="en-US" altLang="en-US" sz="4800" dirty="0">
              <a:latin typeface="Arial" panose="020B0604020202020204" pitchFamily="34" charset="0"/>
            </a:endParaRPr>
          </a:p>
        </p:txBody>
      </p:sp>
      <p:sp>
        <p:nvSpPr>
          <p:cNvPr id="2059" name="Text Box 21"/>
          <p:cNvSpPr txBox="1"/>
          <p:nvPr/>
        </p:nvSpPr>
        <p:spPr>
          <a:xfrm>
            <a:off x="1717675" y="-42862"/>
            <a:ext cx="871538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6000" dirty="0">
                <a:latin typeface="Arial" panose="020B0604020202020204" pitchFamily="34" charset="0"/>
                <a:sym typeface="Symbol" panose="05050102010706020507" pitchFamily="18" charset="2"/>
              </a:rPr>
              <a:t></a:t>
            </a:r>
            <a:endParaRPr lang="en-GB" altLang="en-US" sz="60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060" name="Text Box 22"/>
          <p:cNvSpPr txBox="1"/>
          <p:nvPr/>
        </p:nvSpPr>
        <p:spPr>
          <a:xfrm>
            <a:off x="8070850" y="57150"/>
            <a:ext cx="871538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4800" dirty="0">
                <a:latin typeface="Arial" panose="020B0604020202020204" pitchFamily="34" charset="0"/>
              </a:rPr>
              <a:t>( )</a:t>
            </a:r>
            <a:endParaRPr lang="en-US" altLang="en-US" sz="4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3"/>
          <p:cNvSpPr/>
          <p:nvPr/>
        </p:nvSpPr>
        <p:spPr>
          <a:xfrm>
            <a:off x="1397000" y="1576388"/>
            <a:ext cx="6654800" cy="1006475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anchor="ctr" anchorCtr="0">
            <a:spAutoFit/>
          </a:bodyPr>
          <a:p>
            <a:pPr eaLnBrk="1" hangingPunct="1"/>
            <a:r>
              <a:rPr lang="en-US" altLang="en-US" sz="6000" dirty="0">
                <a:latin typeface="Comic Sans MS" panose="030F0702030302020204" pitchFamily="66" charset="0"/>
              </a:rPr>
              <a:t>(5 ÷ 5 + 5 + 5) x 5 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3075" name="Rectangle 4"/>
          <p:cNvSpPr/>
          <p:nvPr/>
        </p:nvSpPr>
        <p:spPr>
          <a:xfrm>
            <a:off x="1063625" y="3390900"/>
            <a:ext cx="7302500" cy="1006475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>
            <a:spAutoFit/>
          </a:bodyPr>
          <a:p>
            <a:pPr eaLnBrk="1" hangingPunct="1"/>
            <a:r>
              <a:rPr lang="en-US" altLang="en-US" sz="6000" dirty="0">
                <a:latin typeface="Comic Sans MS" panose="030F0702030302020204" pitchFamily="66" charset="0"/>
              </a:rPr>
              <a:t>(5 x 5) + (5 x 5) + 5 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3076" name="Text Box 9"/>
          <p:cNvSpPr txBox="1"/>
          <p:nvPr/>
        </p:nvSpPr>
        <p:spPr>
          <a:xfrm>
            <a:off x="2627313" y="230188"/>
            <a:ext cx="4022725" cy="64135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GB" altLang="en-US" sz="3600" dirty="0">
                <a:solidFill>
                  <a:schemeClr val="bg1"/>
                </a:solidFill>
                <a:latin typeface="Comic Sans MS" panose="030F0702030302020204" pitchFamily="66" charset="0"/>
              </a:rPr>
              <a:t>55 with Five 5’s</a:t>
            </a:r>
            <a:endParaRPr lang="en-US" altLang="en-US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077" name="Text Box 10"/>
          <p:cNvSpPr txBox="1"/>
          <p:nvPr/>
        </p:nvSpPr>
        <p:spPr>
          <a:xfrm>
            <a:off x="233363" y="0"/>
            <a:ext cx="871537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6000" dirty="0">
                <a:latin typeface="Arial" panose="020B0604020202020204" pitchFamily="34" charset="0"/>
              </a:rPr>
              <a:t>+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3078" name="Text Box 11"/>
          <p:cNvSpPr txBox="1"/>
          <p:nvPr/>
        </p:nvSpPr>
        <p:spPr>
          <a:xfrm>
            <a:off x="1025525" y="-57150"/>
            <a:ext cx="871538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6000" dirty="0">
                <a:latin typeface="Arial" panose="020B0604020202020204" pitchFamily="34" charset="0"/>
              </a:rPr>
              <a:t>-</a:t>
            </a:r>
            <a:endParaRPr lang="en-US" altLang="en-US" sz="6000" dirty="0">
              <a:latin typeface="Arial" panose="020B0604020202020204" pitchFamily="34" charset="0"/>
            </a:endParaRPr>
          </a:p>
        </p:txBody>
      </p:sp>
      <p:sp>
        <p:nvSpPr>
          <p:cNvPr id="3079" name="Text Box 12"/>
          <p:cNvSpPr txBox="1"/>
          <p:nvPr/>
        </p:nvSpPr>
        <p:spPr>
          <a:xfrm>
            <a:off x="7161213" y="42863"/>
            <a:ext cx="871537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4800" dirty="0">
                <a:latin typeface="Arial" panose="020B0604020202020204" pitchFamily="34" charset="0"/>
              </a:rPr>
              <a:t>x</a:t>
            </a:r>
            <a:endParaRPr lang="en-US" altLang="en-US" sz="4800" dirty="0">
              <a:latin typeface="Arial" panose="020B0604020202020204" pitchFamily="34" charset="0"/>
            </a:endParaRPr>
          </a:p>
        </p:txBody>
      </p:sp>
      <p:sp>
        <p:nvSpPr>
          <p:cNvPr id="3080" name="Text Box 13"/>
          <p:cNvSpPr txBox="1"/>
          <p:nvPr/>
        </p:nvSpPr>
        <p:spPr>
          <a:xfrm>
            <a:off x="1717675" y="-42862"/>
            <a:ext cx="871538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6000" dirty="0">
                <a:latin typeface="Arial" panose="020B0604020202020204" pitchFamily="34" charset="0"/>
                <a:sym typeface="Symbol" panose="05050102010706020507" pitchFamily="18" charset="2"/>
              </a:rPr>
              <a:t></a:t>
            </a:r>
            <a:endParaRPr lang="en-GB" altLang="en-US" sz="60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081" name="Text Box 14"/>
          <p:cNvSpPr txBox="1"/>
          <p:nvPr/>
        </p:nvSpPr>
        <p:spPr>
          <a:xfrm>
            <a:off x="8070850" y="57150"/>
            <a:ext cx="871538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GB" altLang="en-US" sz="4800" dirty="0">
                <a:latin typeface="Arial" panose="020B0604020202020204" pitchFamily="34" charset="0"/>
              </a:rPr>
              <a:t>( )</a:t>
            </a:r>
            <a:endParaRPr lang="en-US" altLang="en-US" sz="4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WPS Presentation</Application>
  <PresentationFormat>On-screen Show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SimSun</vt:lpstr>
      <vt:lpstr>Wingdings</vt:lpstr>
      <vt:lpstr>Calibri</vt:lpstr>
      <vt:lpstr>Comic Sans MS</vt:lpstr>
      <vt:lpstr>Symbol</vt:lpstr>
      <vt:lpstr>微软雅黑</vt:lpstr>
      <vt:lpstr>Monospace</vt:lpstr>
      <vt:lpstr>Arial Unicode MS</vt:lpstr>
      <vt:lpstr>Default Design</vt:lpstr>
      <vt:lpstr>PowerPoint 演示文稿</vt:lpstr>
      <vt:lpstr>PowerPoint 演示文稿</vt:lpstr>
    </vt:vector>
  </TitlesOfParts>
  <Company>Whiteboardmaths.com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55 with Five 5's</dc:title>
  <dc:creator>Mike Crowley</dc:creator>
  <cp:lastModifiedBy>mathssite.com</cp:lastModifiedBy>
  <cp:revision>8</cp:revision>
  <dcterms:created xsi:type="dcterms:W3CDTF">2019-04-11T05:54:49Z</dcterms:created>
  <dcterms:modified xsi:type="dcterms:W3CDTF">2019-04-11T05:54:49Z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